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Oswald Medium"/>
      <p:regular r:id="rId23"/>
      <p:bold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swaldMedium-bold.fntdata"/><Relationship Id="rId23" Type="http://schemas.openxmlformats.org/officeDocument/2006/relationships/font" Target="fonts/Oswald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55d1e35c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55d1e35c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55d1e35c6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f55d1e35c6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55d1e35c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f55d1e35c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f55d1e35c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f55d1e35c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55d1e35c6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f55d1e35c6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60cf49dd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f60cf49dd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f60cf49dd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f60cf49dd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55d1e35c6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55d1e35c6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f60cf49dd5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f60cf49dd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f6016e75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f6016e75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f60cf49dd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f60cf49dd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f60cf49dd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f60cf49dd5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55d1e35c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55d1e35c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f60cf49dd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f60cf49dd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55d1e35c6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f55d1e35c6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f55d1e35c6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f55d1e35c6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sql academy and put into panda df</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www.kaggle.com/datasets/piterfm/paris-2024-olympic-summer-games?resource=download" TargetMode="External"/><Relationship Id="rId5" Type="http://schemas.openxmlformats.org/officeDocument/2006/relationships/hyperlink" Target="https://www.kaggle.com/datasets/piterfm/olympic-games-medals-19862018?select=olympic_medals.csv"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0"/>
            <a:ext cx="30000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CF050"/>
              </a:solidFill>
            </a:endParaRPr>
          </a:p>
        </p:txBody>
      </p:sp>
      <p:pic>
        <p:nvPicPr>
          <p:cNvPr id="55" name="Google Shape;55;p13"/>
          <p:cNvPicPr preferRelativeResize="0"/>
          <p:nvPr/>
        </p:nvPicPr>
        <p:blipFill>
          <a:blip r:embed="rId3">
            <a:alphaModFix/>
          </a:blip>
          <a:stretch>
            <a:fillRect/>
          </a:stretch>
        </p:blipFill>
        <p:spPr>
          <a:xfrm>
            <a:off x="0" y="0"/>
            <a:ext cx="9144000" cy="5067300"/>
          </a:xfrm>
          <a:prstGeom prst="rect">
            <a:avLst/>
          </a:prstGeom>
          <a:noFill/>
          <a:ln>
            <a:noFill/>
          </a:ln>
        </p:spPr>
      </p:pic>
      <p:sp>
        <p:nvSpPr>
          <p:cNvPr id="56" name="Google Shape;56;p13"/>
          <p:cNvSpPr txBox="1"/>
          <p:nvPr/>
        </p:nvSpPr>
        <p:spPr>
          <a:xfrm>
            <a:off x="265950" y="1065550"/>
            <a:ext cx="5537100" cy="18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800">
                <a:solidFill>
                  <a:schemeClr val="dk1"/>
                </a:solidFill>
                <a:latin typeface="Oswald Medium"/>
                <a:ea typeface="Oswald Medium"/>
                <a:cs typeface="Oswald Medium"/>
                <a:sym typeface="Oswald Medium"/>
              </a:rPr>
              <a:t>OLYMPICS</a:t>
            </a:r>
            <a:endParaRPr sz="3800">
              <a:solidFill>
                <a:schemeClr val="dk1"/>
              </a:solidFill>
              <a:latin typeface="Oswald Medium"/>
              <a:ea typeface="Oswald Medium"/>
              <a:cs typeface="Oswald Medium"/>
              <a:sym typeface="Oswald Medium"/>
            </a:endParaRPr>
          </a:p>
          <a:p>
            <a:pPr indent="0" lvl="0" marL="0" rtl="0" algn="l">
              <a:spcBef>
                <a:spcPts val="0"/>
              </a:spcBef>
              <a:spcAft>
                <a:spcPts val="0"/>
              </a:spcAft>
              <a:buNone/>
            </a:pPr>
            <a:r>
              <a:rPr lang="en" sz="3800">
                <a:solidFill>
                  <a:schemeClr val="dk1"/>
                </a:solidFill>
                <a:latin typeface="Oswald Medium"/>
                <a:ea typeface="Oswald Medium"/>
                <a:cs typeface="Oswald Medium"/>
                <a:sym typeface="Oswald Medium"/>
              </a:rPr>
              <a:t>EVOLUTION IN </a:t>
            </a:r>
            <a:endParaRPr sz="3800">
              <a:solidFill>
                <a:schemeClr val="dk1"/>
              </a:solidFill>
              <a:latin typeface="Oswald Medium"/>
              <a:ea typeface="Oswald Medium"/>
              <a:cs typeface="Oswald Medium"/>
              <a:sym typeface="Oswald Medium"/>
            </a:endParaRPr>
          </a:p>
          <a:p>
            <a:pPr indent="0" lvl="0" marL="0" rtl="0" algn="l">
              <a:spcBef>
                <a:spcPts val="0"/>
              </a:spcBef>
              <a:spcAft>
                <a:spcPts val="0"/>
              </a:spcAft>
              <a:buNone/>
            </a:pPr>
            <a:r>
              <a:rPr lang="en" sz="3800">
                <a:solidFill>
                  <a:schemeClr val="dk1"/>
                </a:solidFill>
                <a:latin typeface="Oswald Medium"/>
                <a:ea typeface="Oswald Medium"/>
                <a:cs typeface="Oswald Medium"/>
                <a:sym typeface="Oswald Medium"/>
              </a:rPr>
              <a:t>TRACK AND SWIMMING</a:t>
            </a:r>
            <a:endParaRPr sz="3800">
              <a:solidFill>
                <a:schemeClr val="dk1"/>
              </a:solidFill>
              <a:latin typeface="Oswald Medium"/>
              <a:ea typeface="Oswald Medium"/>
              <a:cs typeface="Oswald Medium"/>
              <a:sym typeface="Oswald Medium"/>
            </a:endParaRPr>
          </a:p>
        </p:txBody>
      </p:sp>
      <p:sp>
        <p:nvSpPr>
          <p:cNvPr id="57" name="Google Shape;57;p13"/>
          <p:cNvSpPr txBox="1"/>
          <p:nvPr/>
        </p:nvSpPr>
        <p:spPr>
          <a:xfrm>
            <a:off x="127575" y="3302950"/>
            <a:ext cx="5479500" cy="15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100">
                <a:solidFill>
                  <a:schemeClr val="dk1"/>
                </a:solidFill>
                <a:latin typeface="Oswald Medium"/>
                <a:ea typeface="Oswald Medium"/>
                <a:cs typeface="Oswald Medium"/>
                <a:sym typeface="Oswald Medium"/>
              </a:rPr>
              <a:t>By Daniel Abrego, Kim Crespo</a:t>
            </a:r>
            <a:endParaRPr sz="3100">
              <a:solidFill>
                <a:schemeClr val="dk1"/>
              </a:solidFill>
              <a:latin typeface="Oswald Medium"/>
              <a:ea typeface="Oswald Medium"/>
              <a:cs typeface="Oswald Medium"/>
              <a:sym typeface="Oswald Medium"/>
            </a:endParaRPr>
          </a:p>
          <a:p>
            <a:pPr indent="0" lvl="0" marL="0" marR="0" rtl="0" algn="l">
              <a:lnSpc>
                <a:spcPct val="100000"/>
              </a:lnSpc>
              <a:spcBef>
                <a:spcPts val="0"/>
              </a:spcBef>
              <a:spcAft>
                <a:spcPts val="0"/>
              </a:spcAft>
              <a:buNone/>
            </a:pPr>
            <a:r>
              <a:rPr lang="en" sz="3100">
                <a:solidFill>
                  <a:schemeClr val="dk1"/>
                </a:solidFill>
                <a:latin typeface="Oswald Medium"/>
                <a:ea typeface="Oswald Medium"/>
                <a:cs typeface="Oswald Medium"/>
                <a:sym typeface="Oswald Medium"/>
              </a:rPr>
              <a:t>Robert Odhiambo, Rudra Naik, </a:t>
            </a:r>
            <a:endParaRPr sz="3100">
              <a:solidFill>
                <a:schemeClr val="dk1"/>
              </a:solidFill>
              <a:latin typeface="Oswald Medium"/>
              <a:ea typeface="Oswald Medium"/>
              <a:cs typeface="Oswald Medium"/>
              <a:sym typeface="Oswald Medium"/>
            </a:endParaRPr>
          </a:p>
          <a:p>
            <a:pPr indent="0" lvl="0" marL="0" marR="0" rtl="0" algn="l">
              <a:lnSpc>
                <a:spcPct val="100000"/>
              </a:lnSpc>
              <a:spcBef>
                <a:spcPts val="0"/>
              </a:spcBef>
              <a:spcAft>
                <a:spcPts val="0"/>
              </a:spcAft>
              <a:buNone/>
            </a:pPr>
            <a:r>
              <a:rPr lang="en" sz="3100">
                <a:solidFill>
                  <a:schemeClr val="dk1"/>
                </a:solidFill>
                <a:latin typeface="Oswald Medium"/>
                <a:ea typeface="Oswald Medium"/>
                <a:cs typeface="Oswald Medium"/>
                <a:sym typeface="Oswald Medium"/>
              </a:rPr>
              <a:t>Noah Welgoss</a:t>
            </a:r>
            <a:endParaRPr sz="2000">
              <a:solidFill>
                <a:schemeClr val="dk1"/>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3" name="Google Shape;133;p22"/>
          <p:cNvSpPr txBox="1"/>
          <p:nvPr/>
        </p:nvSpPr>
        <p:spPr>
          <a:xfrm>
            <a:off x="1925250" y="0"/>
            <a:ext cx="5293500" cy="673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500">
                <a:solidFill>
                  <a:schemeClr val="dk1"/>
                </a:solidFill>
                <a:latin typeface="Oswald Medium"/>
                <a:ea typeface="Oswald Medium"/>
                <a:cs typeface="Oswald Medium"/>
                <a:sym typeface="Oswald Medium"/>
              </a:rPr>
              <a:t>All</a:t>
            </a:r>
            <a:r>
              <a:rPr lang="en" sz="3500">
                <a:solidFill>
                  <a:schemeClr val="dk1"/>
                </a:solidFill>
                <a:latin typeface="Oswald Medium"/>
                <a:ea typeface="Oswald Medium"/>
                <a:cs typeface="Oswald Medium"/>
                <a:sym typeface="Oswald Medium"/>
              </a:rPr>
              <a:t> Medals</a:t>
            </a:r>
            <a:endParaRPr sz="3500">
              <a:solidFill>
                <a:schemeClr val="dk1"/>
              </a:solidFill>
              <a:latin typeface="Oswald Medium"/>
              <a:ea typeface="Oswald Medium"/>
              <a:cs typeface="Oswald Medium"/>
              <a:sym typeface="Oswald Medium"/>
            </a:endParaRPr>
          </a:p>
        </p:txBody>
      </p:sp>
      <p:pic>
        <p:nvPicPr>
          <p:cNvPr id="134" name="Google Shape;134;p22"/>
          <p:cNvPicPr preferRelativeResize="0"/>
          <p:nvPr/>
        </p:nvPicPr>
        <p:blipFill>
          <a:blip r:embed="rId4">
            <a:alphaModFix/>
          </a:blip>
          <a:stretch>
            <a:fillRect/>
          </a:stretch>
        </p:blipFill>
        <p:spPr>
          <a:xfrm>
            <a:off x="22600" y="572850"/>
            <a:ext cx="9098798" cy="4570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0" y="0"/>
            <a:ext cx="9144000" cy="5067300"/>
          </a:xfrm>
          <a:prstGeom prst="rect">
            <a:avLst/>
          </a:prstGeom>
          <a:noFill/>
          <a:ln>
            <a:noFill/>
          </a:ln>
        </p:spPr>
      </p:pic>
      <p:sp>
        <p:nvSpPr>
          <p:cNvPr id="140" name="Google Shape;140;p23"/>
          <p:cNvSpPr txBox="1"/>
          <p:nvPr/>
        </p:nvSpPr>
        <p:spPr>
          <a:xfrm>
            <a:off x="2092950" y="0"/>
            <a:ext cx="4958100" cy="723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3500">
                <a:solidFill>
                  <a:schemeClr val="dk1"/>
                </a:solidFill>
                <a:latin typeface="Oswald Medium"/>
                <a:ea typeface="Oswald Medium"/>
                <a:cs typeface="Oswald Medium"/>
                <a:sym typeface="Oswald Medium"/>
              </a:rPr>
              <a:t>All </a:t>
            </a:r>
            <a:r>
              <a:rPr lang="en" sz="3500">
                <a:solidFill>
                  <a:schemeClr val="dk1"/>
                </a:solidFill>
                <a:latin typeface="Oswald Medium"/>
                <a:ea typeface="Oswald Medium"/>
                <a:cs typeface="Oswald Medium"/>
                <a:sym typeface="Oswald Medium"/>
              </a:rPr>
              <a:t>Medals</a:t>
            </a:r>
            <a:r>
              <a:rPr lang="en" sz="3500">
                <a:solidFill>
                  <a:schemeClr val="dk1"/>
                </a:solidFill>
                <a:latin typeface="Oswald Medium"/>
                <a:ea typeface="Oswald Medium"/>
                <a:cs typeface="Oswald Medium"/>
                <a:sym typeface="Oswald Medium"/>
              </a:rPr>
              <a:t> With USA</a:t>
            </a:r>
            <a:endParaRPr sz="3500">
              <a:solidFill>
                <a:schemeClr val="dk1"/>
              </a:solidFill>
              <a:latin typeface="Oswald Medium"/>
              <a:ea typeface="Oswald Medium"/>
              <a:cs typeface="Oswald Medium"/>
              <a:sym typeface="Oswald Medium"/>
            </a:endParaRPr>
          </a:p>
        </p:txBody>
      </p:sp>
      <p:pic>
        <p:nvPicPr>
          <p:cNvPr id="141" name="Google Shape;141;p23"/>
          <p:cNvPicPr preferRelativeResize="0"/>
          <p:nvPr/>
        </p:nvPicPr>
        <p:blipFill>
          <a:blip r:embed="rId4">
            <a:alphaModFix/>
          </a:blip>
          <a:stretch>
            <a:fillRect/>
          </a:stretch>
        </p:blipFill>
        <p:spPr>
          <a:xfrm>
            <a:off x="0" y="639300"/>
            <a:ext cx="9144002" cy="442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47" name="Google Shape;147;p24"/>
          <p:cNvPicPr preferRelativeResize="0"/>
          <p:nvPr/>
        </p:nvPicPr>
        <p:blipFill>
          <a:blip r:embed="rId4">
            <a:alphaModFix/>
          </a:blip>
          <a:stretch>
            <a:fillRect/>
          </a:stretch>
        </p:blipFill>
        <p:spPr>
          <a:xfrm>
            <a:off x="561014" y="0"/>
            <a:ext cx="8021973"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3" name="Google Shape;153;p25"/>
          <p:cNvSpPr txBox="1"/>
          <p:nvPr/>
        </p:nvSpPr>
        <p:spPr>
          <a:xfrm>
            <a:off x="1925250" y="0"/>
            <a:ext cx="5293500" cy="514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200">
                <a:solidFill>
                  <a:schemeClr val="dk1"/>
                </a:solidFill>
                <a:latin typeface="Oswald Medium"/>
                <a:ea typeface="Oswald Medium"/>
                <a:cs typeface="Oswald Medium"/>
                <a:sym typeface="Oswald Medium"/>
              </a:rPr>
              <a:t>Swimming</a:t>
            </a:r>
            <a:r>
              <a:rPr lang="en" sz="1000">
                <a:solidFill>
                  <a:srgbClr val="FCF050"/>
                </a:solidFill>
                <a:latin typeface="Oswald Medium"/>
                <a:ea typeface="Oswald Medium"/>
                <a:cs typeface="Oswald Medium"/>
                <a:sym typeface="Oswald Medium"/>
              </a:rPr>
              <a:t> </a:t>
            </a:r>
            <a:r>
              <a:rPr lang="en" sz="2200">
                <a:solidFill>
                  <a:schemeClr val="dk1"/>
                </a:solidFill>
                <a:latin typeface="Oswald Medium"/>
                <a:ea typeface="Oswald Medium"/>
                <a:cs typeface="Oswald Medium"/>
                <a:sym typeface="Oswald Medium"/>
              </a:rPr>
              <a:t>Events</a:t>
            </a:r>
            <a:endParaRPr sz="1000">
              <a:solidFill>
                <a:srgbClr val="FCF050"/>
              </a:solidFill>
              <a:latin typeface="Oswald Medium"/>
              <a:ea typeface="Oswald Medium"/>
              <a:cs typeface="Oswald Medium"/>
              <a:sym typeface="Oswald Medium"/>
            </a:endParaRPr>
          </a:p>
        </p:txBody>
      </p:sp>
      <p:pic>
        <p:nvPicPr>
          <p:cNvPr id="154" name="Google Shape;154;p25"/>
          <p:cNvPicPr preferRelativeResize="0"/>
          <p:nvPr/>
        </p:nvPicPr>
        <p:blipFill>
          <a:blip r:embed="rId4">
            <a:alphaModFix/>
          </a:blip>
          <a:stretch>
            <a:fillRect/>
          </a:stretch>
        </p:blipFill>
        <p:spPr>
          <a:xfrm>
            <a:off x="5155675" y="410650"/>
            <a:ext cx="3661626" cy="2393526"/>
          </a:xfrm>
          <a:prstGeom prst="rect">
            <a:avLst/>
          </a:prstGeom>
          <a:noFill/>
          <a:ln>
            <a:noFill/>
          </a:ln>
        </p:spPr>
      </p:pic>
      <p:pic>
        <p:nvPicPr>
          <p:cNvPr id="155" name="Google Shape;155;p25"/>
          <p:cNvPicPr preferRelativeResize="0"/>
          <p:nvPr/>
        </p:nvPicPr>
        <p:blipFill>
          <a:blip r:embed="rId5">
            <a:alphaModFix/>
          </a:blip>
          <a:stretch>
            <a:fillRect/>
          </a:stretch>
        </p:blipFill>
        <p:spPr>
          <a:xfrm>
            <a:off x="177000" y="401075"/>
            <a:ext cx="3661626" cy="2412675"/>
          </a:xfrm>
          <a:prstGeom prst="rect">
            <a:avLst/>
          </a:prstGeom>
          <a:noFill/>
          <a:ln>
            <a:noFill/>
          </a:ln>
        </p:spPr>
      </p:pic>
      <p:pic>
        <p:nvPicPr>
          <p:cNvPr id="156" name="Google Shape;156;p25"/>
          <p:cNvPicPr preferRelativeResize="0"/>
          <p:nvPr/>
        </p:nvPicPr>
        <p:blipFill>
          <a:blip r:embed="rId6">
            <a:alphaModFix/>
          </a:blip>
          <a:stretch>
            <a:fillRect/>
          </a:stretch>
        </p:blipFill>
        <p:spPr>
          <a:xfrm>
            <a:off x="177000" y="2823325"/>
            <a:ext cx="3661626" cy="2301025"/>
          </a:xfrm>
          <a:prstGeom prst="rect">
            <a:avLst/>
          </a:prstGeom>
          <a:noFill/>
          <a:ln>
            <a:noFill/>
          </a:ln>
        </p:spPr>
      </p:pic>
      <p:pic>
        <p:nvPicPr>
          <p:cNvPr id="157" name="Google Shape;157;p25"/>
          <p:cNvPicPr preferRelativeResize="0"/>
          <p:nvPr/>
        </p:nvPicPr>
        <p:blipFill>
          <a:blip r:embed="rId7">
            <a:alphaModFix/>
          </a:blip>
          <a:stretch>
            <a:fillRect/>
          </a:stretch>
        </p:blipFill>
        <p:spPr>
          <a:xfrm>
            <a:off x="5155675" y="2804175"/>
            <a:ext cx="3661624" cy="233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3" name="Google Shape;163;p26"/>
          <p:cNvSpPr txBox="1"/>
          <p:nvPr/>
        </p:nvSpPr>
        <p:spPr>
          <a:xfrm>
            <a:off x="1925250" y="0"/>
            <a:ext cx="5293500" cy="4776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200">
                <a:solidFill>
                  <a:schemeClr val="dk1"/>
                </a:solidFill>
                <a:latin typeface="Oswald Medium"/>
                <a:ea typeface="Oswald Medium"/>
                <a:cs typeface="Oswald Medium"/>
                <a:sym typeface="Oswald Medium"/>
              </a:rPr>
              <a:t>Track </a:t>
            </a:r>
            <a:r>
              <a:rPr lang="en" sz="2200">
                <a:solidFill>
                  <a:schemeClr val="dk1"/>
                </a:solidFill>
                <a:latin typeface="Oswald Medium"/>
                <a:ea typeface="Oswald Medium"/>
                <a:cs typeface="Oswald Medium"/>
                <a:sym typeface="Oswald Medium"/>
              </a:rPr>
              <a:t>Events</a:t>
            </a:r>
            <a:endParaRPr sz="2200">
              <a:solidFill>
                <a:schemeClr val="dk1"/>
              </a:solidFill>
              <a:latin typeface="Oswald Medium"/>
              <a:ea typeface="Oswald Medium"/>
              <a:cs typeface="Oswald Medium"/>
              <a:sym typeface="Oswald Medium"/>
            </a:endParaRPr>
          </a:p>
        </p:txBody>
      </p:sp>
      <p:pic>
        <p:nvPicPr>
          <p:cNvPr id="164" name="Google Shape;164;p26"/>
          <p:cNvPicPr preferRelativeResize="0"/>
          <p:nvPr/>
        </p:nvPicPr>
        <p:blipFill>
          <a:blip r:embed="rId4">
            <a:alphaModFix/>
          </a:blip>
          <a:stretch>
            <a:fillRect/>
          </a:stretch>
        </p:blipFill>
        <p:spPr>
          <a:xfrm>
            <a:off x="442600" y="2711074"/>
            <a:ext cx="3775726" cy="2443939"/>
          </a:xfrm>
          <a:prstGeom prst="rect">
            <a:avLst/>
          </a:prstGeom>
          <a:noFill/>
          <a:ln>
            <a:noFill/>
          </a:ln>
        </p:spPr>
      </p:pic>
      <p:pic>
        <p:nvPicPr>
          <p:cNvPr id="165" name="Google Shape;165;p26"/>
          <p:cNvPicPr preferRelativeResize="0"/>
          <p:nvPr/>
        </p:nvPicPr>
        <p:blipFill>
          <a:blip r:embed="rId5">
            <a:alphaModFix/>
          </a:blip>
          <a:stretch>
            <a:fillRect/>
          </a:stretch>
        </p:blipFill>
        <p:spPr>
          <a:xfrm>
            <a:off x="5272025" y="2722584"/>
            <a:ext cx="3775726" cy="2420916"/>
          </a:xfrm>
          <a:prstGeom prst="rect">
            <a:avLst/>
          </a:prstGeom>
          <a:noFill/>
          <a:ln>
            <a:noFill/>
          </a:ln>
        </p:spPr>
      </p:pic>
      <p:pic>
        <p:nvPicPr>
          <p:cNvPr id="166" name="Google Shape;166;p26"/>
          <p:cNvPicPr preferRelativeResize="0"/>
          <p:nvPr/>
        </p:nvPicPr>
        <p:blipFill>
          <a:blip r:embed="rId6">
            <a:alphaModFix/>
          </a:blip>
          <a:stretch>
            <a:fillRect/>
          </a:stretch>
        </p:blipFill>
        <p:spPr>
          <a:xfrm>
            <a:off x="442600" y="359125"/>
            <a:ext cx="3775726" cy="2363467"/>
          </a:xfrm>
          <a:prstGeom prst="rect">
            <a:avLst/>
          </a:prstGeom>
          <a:noFill/>
          <a:ln>
            <a:noFill/>
          </a:ln>
        </p:spPr>
      </p:pic>
      <p:pic>
        <p:nvPicPr>
          <p:cNvPr id="167" name="Google Shape;167;p26"/>
          <p:cNvPicPr preferRelativeResize="0"/>
          <p:nvPr/>
        </p:nvPicPr>
        <p:blipFill>
          <a:blip r:embed="rId7">
            <a:alphaModFix/>
          </a:blip>
          <a:stretch>
            <a:fillRect/>
          </a:stretch>
        </p:blipFill>
        <p:spPr>
          <a:xfrm>
            <a:off x="5272015" y="359125"/>
            <a:ext cx="3775723" cy="2363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3" name="Google Shape;17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27"/>
          <p:cNvPicPr preferRelativeResize="0"/>
          <p:nvPr/>
        </p:nvPicPr>
        <p:blipFill>
          <a:blip r:embed="rId3">
            <a:alphaModFix/>
          </a:blip>
          <a:stretch>
            <a:fillRect/>
          </a:stretch>
        </p:blipFill>
        <p:spPr>
          <a:xfrm>
            <a:off x="0" y="0"/>
            <a:ext cx="9204900" cy="5078926"/>
          </a:xfrm>
          <a:prstGeom prst="rect">
            <a:avLst/>
          </a:prstGeom>
          <a:noFill/>
          <a:ln>
            <a:noFill/>
          </a:ln>
        </p:spPr>
      </p:pic>
      <p:sp>
        <p:nvSpPr>
          <p:cNvPr id="175" name="Google Shape;175;p27"/>
          <p:cNvSpPr txBox="1"/>
          <p:nvPr/>
        </p:nvSpPr>
        <p:spPr>
          <a:xfrm>
            <a:off x="311700" y="1027675"/>
            <a:ext cx="3983100" cy="3666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98181"/>
              </a:lnSpc>
              <a:spcBef>
                <a:spcPts val="1000"/>
              </a:spcBef>
              <a:spcAft>
                <a:spcPts val="0"/>
              </a:spcAft>
              <a:buClr>
                <a:schemeClr val="dk1"/>
              </a:buClr>
              <a:buSzPts val="1100"/>
              <a:buFont typeface="Arial"/>
              <a:buNone/>
            </a:pPr>
            <a:r>
              <a:rPr lang="en" sz="1600">
                <a:solidFill>
                  <a:schemeClr val="dk1"/>
                </a:solidFill>
              </a:rPr>
              <a:t>The intent of the database is to provide users with insights into country performance across selected Olympic events. It enables users to </a:t>
            </a:r>
            <a:r>
              <a:rPr b="1" lang="en" sz="1600">
                <a:solidFill>
                  <a:schemeClr val="dk1"/>
                </a:solidFill>
              </a:rPr>
              <a:t>access historical results </a:t>
            </a:r>
            <a:r>
              <a:rPr lang="en" sz="1600">
                <a:solidFill>
                  <a:schemeClr val="dk1"/>
                </a:solidFill>
              </a:rPr>
              <a:t>and evaluate overall performance by country. Additionally, users can examine individual events to analyze the criteria for achieving a top-three finish. While the data model does not forecast future performance, it allows for </a:t>
            </a:r>
            <a:r>
              <a:rPr b="1" lang="en" sz="1600">
                <a:solidFill>
                  <a:schemeClr val="dk1"/>
                </a:solidFill>
              </a:rPr>
              <a:t>speculative analysis</a:t>
            </a:r>
            <a:r>
              <a:rPr lang="en" sz="1600">
                <a:solidFill>
                  <a:schemeClr val="dk1"/>
                </a:solidFill>
              </a:rPr>
              <a:t> based on historical trends to infer the physical requirements necessary for success in upcoming events.</a:t>
            </a:r>
            <a:endParaRPr sz="1600">
              <a:solidFill>
                <a:schemeClr val="dk1"/>
              </a:solidFill>
            </a:endParaRPr>
          </a:p>
        </p:txBody>
      </p:sp>
      <p:sp>
        <p:nvSpPr>
          <p:cNvPr id="176" name="Google Shape;176;p27"/>
          <p:cNvSpPr txBox="1"/>
          <p:nvPr/>
        </p:nvSpPr>
        <p:spPr>
          <a:xfrm>
            <a:off x="633225" y="199975"/>
            <a:ext cx="8020800" cy="566700"/>
          </a:xfrm>
          <a:prstGeom prst="rect">
            <a:avLst/>
          </a:prstGeom>
          <a:solidFill>
            <a:schemeClr val="lt1"/>
          </a:solid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3600">
                <a:solidFill>
                  <a:schemeClr val="dk1"/>
                </a:solidFill>
              </a:rPr>
              <a:t>How to use/interact with DB</a:t>
            </a:r>
            <a:endParaRPr sz="1000">
              <a:solidFill>
                <a:schemeClr val="dk2"/>
              </a:solidFill>
            </a:endParaRPr>
          </a:p>
        </p:txBody>
      </p:sp>
      <p:pic>
        <p:nvPicPr>
          <p:cNvPr id="177" name="Google Shape;177;p27"/>
          <p:cNvPicPr preferRelativeResize="0"/>
          <p:nvPr/>
        </p:nvPicPr>
        <p:blipFill>
          <a:blip r:embed="rId4">
            <a:alphaModFix/>
          </a:blip>
          <a:stretch>
            <a:fillRect/>
          </a:stretch>
        </p:blipFill>
        <p:spPr>
          <a:xfrm>
            <a:off x="4572000" y="1309150"/>
            <a:ext cx="4447700" cy="2678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28"/>
          <p:cNvPicPr preferRelativeResize="0"/>
          <p:nvPr/>
        </p:nvPicPr>
        <p:blipFill>
          <a:blip r:embed="rId3">
            <a:alphaModFix/>
          </a:blip>
          <a:stretch>
            <a:fillRect/>
          </a:stretch>
        </p:blipFill>
        <p:spPr>
          <a:xfrm>
            <a:off x="0" y="0"/>
            <a:ext cx="9204900" cy="5078926"/>
          </a:xfrm>
          <a:prstGeom prst="rect">
            <a:avLst/>
          </a:prstGeom>
          <a:noFill/>
          <a:ln>
            <a:noFill/>
          </a:ln>
        </p:spPr>
      </p:pic>
      <p:sp>
        <p:nvSpPr>
          <p:cNvPr id="185" name="Google Shape;185;p28"/>
          <p:cNvSpPr txBox="1"/>
          <p:nvPr/>
        </p:nvSpPr>
        <p:spPr>
          <a:xfrm>
            <a:off x="555450" y="888725"/>
            <a:ext cx="7831800" cy="3777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98181"/>
              </a:lnSpc>
              <a:spcBef>
                <a:spcPts val="0"/>
              </a:spcBef>
              <a:spcAft>
                <a:spcPts val="0"/>
              </a:spcAft>
              <a:buClr>
                <a:schemeClr val="dk1"/>
              </a:buClr>
              <a:buSzPts val="1100"/>
              <a:buFont typeface="Arial"/>
              <a:buNone/>
            </a:pPr>
            <a:r>
              <a:rPr lang="en" sz="1000">
                <a:solidFill>
                  <a:schemeClr val="dk1"/>
                </a:solidFill>
              </a:rPr>
              <a:t>  </a:t>
            </a:r>
            <a:r>
              <a:rPr lang="en" sz="1600">
                <a:solidFill>
                  <a:schemeClr val="dk1"/>
                </a:solidFill>
              </a:rPr>
              <a:t>The datasets selected for our analysis pertain to Olympic results across various events for both men and women. Since participation in the Olympics is voluntary and results are </a:t>
            </a:r>
            <a:r>
              <a:rPr b="1" lang="en" sz="1600">
                <a:solidFill>
                  <a:schemeClr val="dk1"/>
                </a:solidFill>
              </a:rPr>
              <a:t>publicly available</a:t>
            </a:r>
            <a:r>
              <a:rPr lang="en" sz="1600">
                <a:solidFill>
                  <a:schemeClr val="dk1"/>
                </a:solidFill>
              </a:rPr>
              <a:t>, consent for data release is not required. The datasets include comprehensive results of all athletes, </a:t>
            </a:r>
            <a:r>
              <a:rPr b="1" lang="en" sz="1600">
                <a:solidFill>
                  <a:schemeClr val="dk1"/>
                </a:solidFill>
              </a:rPr>
              <a:t>ensuring transparency and minimizing bias</a:t>
            </a:r>
            <a:r>
              <a:rPr lang="en" sz="1600">
                <a:solidFill>
                  <a:schemeClr val="dk1"/>
                </a:solidFill>
              </a:rPr>
              <a:t>. Although some trends may reflect higher performance by certain countries, this is attributed solely to athletic performance rather than any data distortion. To uphold the integrity of the competition, all athletes are subject to monitoring under the </a:t>
            </a:r>
            <a:r>
              <a:rPr b="1" lang="en" sz="1600">
                <a:solidFill>
                  <a:schemeClr val="dk1"/>
                </a:solidFill>
              </a:rPr>
              <a:t>International Olympic Committee’s (IOC)</a:t>
            </a:r>
            <a:r>
              <a:rPr lang="en" sz="1600">
                <a:solidFill>
                  <a:schemeClr val="dk1"/>
                </a:solidFill>
              </a:rPr>
              <a:t> Anti-Doping Rules, which mandate both in-competition and out-of-competition testing to ensure compliance. Additionally, the IOC oversees the judging process for individual and team events, with judges appointed from international sports federations to prevent any national bias.</a:t>
            </a:r>
            <a:endParaRPr sz="1600">
              <a:solidFill>
                <a:schemeClr val="dk1"/>
              </a:solidFill>
            </a:endParaRPr>
          </a:p>
          <a:p>
            <a:pPr indent="0" lvl="0" marL="0" rtl="0" algn="l">
              <a:lnSpc>
                <a:spcPct val="98181"/>
              </a:lnSpc>
              <a:spcBef>
                <a:spcPts val="0"/>
              </a:spcBef>
              <a:spcAft>
                <a:spcPts val="0"/>
              </a:spcAft>
              <a:buClr>
                <a:schemeClr val="dk1"/>
              </a:buClr>
              <a:buSzPts val="1100"/>
              <a:buFont typeface="Arial"/>
              <a:buNone/>
            </a:pPr>
            <a:r>
              <a:rPr lang="en" sz="1600">
                <a:solidFill>
                  <a:schemeClr val="dk1"/>
                </a:solidFill>
              </a:rPr>
              <a:t>  Given these stringent standards for performance and reporting, we are confident that the data analysis conducted is both valid and ethical.</a:t>
            </a:r>
            <a:endParaRPr sz="1600">
              <a:solidFill>
                <a:schemeClr val="dk1"/>
              </a:solidFill>
            </a:endParaRPr>
          </a:p>
          <a:p>
            <a:pPr indent="0" lvl="0" marL="0" rtl="0" algn="l">
              <a:spcBef>
                <a:spcPts val="0"/>
              </a:spcBef>
              <a:spcAft>
                <a:spcPts val="0"/>
              </a:spcAft>
              <a:buNone/>
            </a:pPr>
            <a:r>
              <a:t/>
            </a:r>
            <a:endParaRPr sz="1800">
              <a:solidFill>
                <a:schemeClr val="dk2"/>
              </a:solidFill>
            </a:endParaRPr>
          </a:p>
        </p:txBody>
      </p:sp>
      <p:sp>
        <p:nvSpPr>
          <p:cNvPr id="186" name="Google Shape;186;p28"/>
          <p:cNvSpPr txBox="1"/>
          <p:nvPr/>
        </p:nvSpPr>
        <p:spPr>
          <a:xfrm>
            <a:off x="555450" y="166625"/>
            <a:ext cx="7854000" cy="572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rPr>
              <a:t>Ethical considerations</a:t>
            </a:r>
            <a:endParaRPr sz="10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9"/>
          <p:cNvPicPr preferRelativeResize="0"/>
          <p:nvPr/>
        </p:nvPicPr>
        <p:blipFill>
          <a:blip r:embed="rId3">
            <a:alphaModFix/>
          </a:blip>
          <a:stretch>
            <a:fillRect/>
          </a:stretch>
        </p:blipFill>
        <p:spPr>
          <a:xfrm>
            <a:off x="0" y="0"/>
            <a:ext cx="9204900" cy="5078926"/>
          </a:xfrm>
          <a:prstGeom prst="rect">
            <a:avLst/>
          </a:prstGeom>
          <a:noFill/>
          <a:ln>
            <a:noFill/>
          </a:ln>
        </p:spPr>
      </p:pic>
      <p:sp>
        <p:nvSpPr>
          <p:cNvPr id="192" name="Google Shape;192;p29"/>
          <p:cNvSpPr txBox="1"/>
          <p:nvPr/>
        </p:nvSpPr>
        <p:spPr>
          <a:xfrm>
            <a:off x="3297650" y="115350"/>
            <a:ext cx="3286800" cy="13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700">
                <a:solidFill>
                  <a:schemeClr val="dk1"/>
                </a:solidFill>
                <a:latin typeface="Oswald Medium"/>
                <a:ea typeface="Oswald Medium"/>
                <a:cs typeface="Oswald Medium"/>
                <a:sym typeface="Oswald Medium"/>
              </a:rPr>
              <a:t>Thank You</a:t>
            </a:r>
            <a:endParaRPr sz="4700">
              <a:solidFill>
                <a:schemeClr val="dk1"/>
              </a:solidFill>
              <a:latin typeface="Oswald Medium"/>
              <a:ea typeface="Oswald Medium"/>
              <a:cs typeface="Oswald Medium"/>
              <a:sym typeface="Oswald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nvSpPr>
        <p:spPr>
          <a:xfrm>
            <a:off x="0" y="0"/>
            <a:ext cx="30000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CF050"/>
              </a:solidFill>
            </a:endParaRPr>
          </a:p>
        </p:txBody>
      </p:sp>
      <p:pic>
        <p:nvPicPr>
          <p:cNvPr id="63" name="Google Shape;63;p14"/>
          <p:cNvPicPr preferRelativeResize="0"/>
          <p:nvPr/>
        </p:nvPicPr>
        <p:blipFill>
          <a:blip r:embed="rId3">
            <a:alphaModFix/>
          </a:blip>
          <a:stretch>
            <a:fillRect/>
          </a:stretch>
        </p:blipFill>
        <p:spPr>
          <a:xfrm>
            <a:off x="0" y="0"/>
            <a:ext cx="9144000" cy="5067300"/>
          </a:xfrm>
          <a:prstGeom prst="rect">
            <a:avLst/>
          </a:prstGeom>
          <a:noFill/>
          <a:ln cap="flat" cmpd="sng" w="9525">
            <a:solidFill>
              <a:srgbClr val="787DD2"/>
            </a:solidFill>
            <a:prstDash val="solid"/>
            <a:round/>
            <a:headEnd len="sm" w="sm" type="none"/>
            <a:tailEnd len="sm" w="sm" type="none"/>
          </a:ln>
        </p:spPr>
      </p:pic>
      <p:sp>
        <p:nvSpPr>
          <p:cNvPr id="64" name="Google Shape;64;p14"/>
          <p:cNvSpPr txBox="1"/>
          <p:nvPr/>
        </p:nvSpPr>
        <p:spPr>
          <a:xfrm>
            <a:off x="1038850" y="235225"/>
            <a:ext cx="6759600" cy="5571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134350"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Agenda</a:t>
            </a:r>
            <a:endParaRPr sz="3200">
              <a:solidFill>
                <a:schemeClr val="dk1"/>
              </a:solidFill>
              <a:latin typeface="Oswald Medium"/>
              <a:ea typeface="Oswald Medium"/>
              <a:cs typeface="Oswald Medium"/>
              <a:sym typeface="Oswald Medium"/>
            </a:endParaRPr>
          </a:p>
        </p:txBody>
      </p:sp>
      <p:sp>
        <p:nvSpPr>
          <p:cNvPr id="65" name="Google Shape;65;p14"/>
          <p:cNvSpPr txBox="1"/>
          <p:nvPr/>
        </p:nvSpPr>
        <p:spPr>
          <a:xfrm>
            <a:off x="1038825" y="1169425"/>
            <a:ext cx="6759600" cy="3333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Introduction to our study (Noah)</a:t>
            </a:r>
            <a:endParaRPr sz="1800">
              <a:solidFill>
                <a:schemeClr val="dk1"/>
              </a:solidFill>
              <a:latin typeface="Oswald"/>
              <a:ea typeface="Oswald"/>
              <a:cs typeface="Oswald"/>
              <a:sym typeface="Oswald"/>
            </a:endParaRPr>
          </a:p>
          <a:p>
            <a:pPr indent="-342900" lvl="0" marL="457200" rtl="0" algn="l">
              <a:lnSpc>
                <a:spcPct val="115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References(Noah)</a:t>
            </a:r>
            <a:endParaRPr sz="1800">
              <a:solidFill>
                <a:schemeClr val="dk1"/>
              </a:solidFill>
              <a:latin typeface="Oswald"/>
              <a:ea typeface="Oswald"/>
              <a:cs typeface="Oswald"/>
              <a:sym typeface="Oswald"/>
            </a:endParaRPr>
          </a:p>
          <a:p>
            <a:pPr indent="-342900" lvl="0" marL="457200" rtl="0" algn="l">
              <a:lnSpc>
                <a:spcPct val="115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Data Cleaning/Data Limitations(Noah)</a:t>
            </a:r>
            <a:endParaRPr sz="1800">
              <a:solidFill>
                <a:schemeClr val="dk1"/>
              </a:solidFill>
              <a:latin typeface="Oswald"/>
              <a:ea typeface="Oswald"/>
              <a:cs typeface="Oswald"/>
              <a:sym typeface="Oswald"/>
            </a:endParaRPr>
          </a:p>
          <a:p>
            <a:pPr indent="-342900" lvl="0" marL="457200" rtl="0" algn="l">
              <a:lnSpc>
                <a:spcPct val="115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SQL Database/ERD (Robert)</a:t>
            </a:r>
            <a:endParaRPr sz="1800">
              <a:solidFill>
                <a:schemeClr val="dk1"/>
              </a:solidFill>
              <a:latin typeface="Oswald"/>
              <a:ea typeface="Oswald"/>
              <a:cs typeface="Oswald"/>
              <a:sym typeface="Oswald"/>
            </a:endParaRPr>
          </a:p>
          <a:p>
            <a:pPr indent="-342900" lvl="0" marL="457200" rtl="0" algn="l">
              <a:lnSpc>
                <a:spcPct val="115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Data Visualizations/Analysis(Kim/Rudra)</a:t>
            </a:r>
            <a:endParaRPr sz="1800">
              <a:solidFill>
                <a:schemeClr val="dk1"/>
              </a:solidFill>
              <a:latin typeface="Oswald"/>
              <a:ea typeface="Oswald"/>
              <a:cs typeface="Oswald"/>
              <a:sym typeface="Oswald"/>
            </a:endParaRPr>
          </a:p>
          <a:p>
            <a:pPr indent="-342900" lvl="0" marL="457200" rtl="0" algn="l">
              <a:lnSpc>
                <a:spcPct val="115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How to use Database(Daniel)</a:t>
            </a:r>
            <a:endParaRPr sz="1800">
              <a:solidFill>
                <a:schemeClr val="dk1"/>
              </a:solidFill>
              <a:latin typeface="Oswald"/>
              <a:ea typeface="Oswald"/>
              <a:cs typeface="Oswald"/>
              <a:sym typeface="Oswald"/>
            </a:endParaRPr>
          </a:p>
          <a:p>
            <a:pPr indent="-342900" lvl="0" marL="457200" rtl="0" algn="l">
              <a:lnSpc>
                <a:spcPct val="115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Ethical Considerations(Daniel)</a:t>
            </a:r>
            <a:endParaRPr sz="2400">
              <a:solidFill>
                <a:schemeClr val="dk1"/>
              </a:solidFill>
              <a:latin typeface="Oswald Medium"/>
              <a:ea typeface="Oswald Medium"/>
              <a:cs typeface="Oswald Medium"/>
              <a:sym typeface="Oswald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0" y="0"/>
            <a:ext cx="30000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CF050"/>
              </a:solidFill>
            </a:endParaRPr>
          </a:p>
        </p:txBody>
      </p:sp>
      <p:pic>
        <p:nvPicPr>
          <p:cNvPr id="71" name="Google Shape;71;p15"/>
          <p:cNvPicPr preferRelativeResize="0"/>
          <p:nvPr/>
        </p:nvPicPr>
        <p:blipFill>
          <a:blip r:embed="rId3">
            <a:alphaModFix/>
          </a:blip>
          <a:stretch>
            <a:fillRect/>
          </a:stretch>
        </p:blipFill>
        <p:spPr>
          <a:xfrm>
            <a:off x="0" y="0"/>
            <a:ext cx="9144000" cy="5067300"/>
          </a:xfrm>
          <a:prstGeom prst="rect">
            <a:avLst/>
          </a:prstGeom>
          <a:noFill/>
          <a:ln>
            <a:noFill/>
          </a:ln>
        </p:spPr>
      </p:pic>
      <p:sp>
        <p:nvSpPr>
          <p:cNvPr id="72" name="Google Shape;72;p15"/>
          <p:cNvSpPr txBox="1"/>
          <p:nvPr/>
        </p:nvSpPr>
        <p:spPr>
          <a:xfrm>
            <a:off x="1038825" y="257650"/>
            <a:ext cx="6759600" cy="684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Medium"/>
                <a:ea typeface="Oswald Medium"/>
                <a:cs typeface="Oswald Medium"/>
                <a:sym typeface="Oswald Medium"/>
              </a:rPr>
              <a:t>Why the Olympics and objective</a:t>
            </a:r>
            <a:endParaRPr sz="3000">
              <a:solidFill>
                <a:schemeClr val="dk1"/>
              </a:solidFill>
              <a:latin typeface="Oswald Medium"/>
              <a:ea typeface="Oswald Medium"/>
              <a:cs typeface="Oswald Medium"/>
              <a:sym typeface="Oswald Medium"/>
            </a:endParaRPr>
          </a:p>
        </p:txBody>
      </p:sp>
      <p:sp>
        <p:nvSpPr>
          <p:cNvPr id="73" name="Google Shape;73;p15"/>
          <p:cNvSpPr txBox="1"/>
          <p:nvPr/>
        </p:nvSpPr>
        <p:spPr>
          <a:xfrm>
            <a:off x="1038825" y="1169425"/>
            <a:ext cx="6759600" cy="3333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Medium"/>
                <a:ea typeface="Oswald Medium"/>
                <a:cs typeface="Oswald Medium"/>
                <a:sym typeface="Oswald Medium"/>
              </a:rPr>
              <a:t>Our objective was  conduct a comprehensive analysis of historical Olympic results by examining two distinct data sets to assess athlete performance improvements, growth in global presence, and overall country performance. The team aims to present data-driven insights on prevailing trends, including the evolution of team achievements, and to evaluate how countries' standings have shifted over time.</a:t>
            </a:r>
            <a:endParaRPr sz="2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nvSpPr>
        <p:spPr>
          <a:xfrm>
            <a:off x="0" y="0"/>
            <a:ext cx="30000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CF050"/>
              </a:solidFill>
            </a:endParaRPr>
          </a:p>
        </p:txBody>
      </p:sp>
      <p:pic>
        <p:nvPicPr>
          <p:cNvPr id="79" name="Google Shape;79;p16"/>
          <p:cNvPicPr preferRelativeResize="0"/>
          <p:nvPr/>
        </p:nvPicPr>
        <p:blipFill>
          <a:blip r:embed="rId3">
            <a:alphaModFix/>
          </a:blip>
          <a:stretch>
            <a:fillRect/>
          </a:stretch>
        </p:blipFill>
        <p:spPr>
          <a:xfrm>
            <a:off x="0" y="0"/>
            <a:ext cx="9144000" cy="5067300"/>
          </a:xfrm>
          <a:prstGeom prst="rect">
            <a:avLst/>
          </a:prstGeom>
          <a:noFill/>
          <a:ln>
            <a:noFill/>
          </a:ln>
        </p:spPr>
      </p:pic>
      <p:sp>
        <p:nvSpPr>
          <p:cNvPr id="80" name="Google Shape;80;p16"/>
          <p:cNvSpPr txBox="1"/>
          <p:nvPr/>
        </p:nvSpPr>
        <p:spPr>
          <a:xfrm>
            <a:off x="1038825" y="306525"/>
            <a:ext cx="6759600" cy="650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Reference</a:t>
            </a:r>
            <a:endParaRPr sz="3200">
              <a:solidFill>
                <a:schemeClr val="dk1"/>
              </a:solidFill>
              <a:latin typeface="Oswald Medium"/>
              <a:ea typeface="Oswald Medium"/>
              <a:cs typeface="Oswald Medium"/>
              <a:sym typeface="Oswald Medium"/>
            </a:endParaRPr>
          </a:p>
        </p:txBody>
      </p:sp>
      <p:sp>
        <p:nvSpPr>
          <p:cNvPr id="81" name="Google Shape;81;p16"/>
          <p:cNvSpPr txBox="1"/>
          <p:nvPr/>
        </p:nvSpPr>
        <p:spPr>
          <a:xfrm>
            <a:off x="1038825" y="1169425"/>
            <a:ext cx="6759600" cy="3333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22222"/>
              </a:lnSpc>
              <a:spcBef>
                <a:spcPts val="0"/>
              </a:spcBef>
              <a:spcAft>
                <a:spcPts val="0"/>
              </a:spcAft>
              <a:buNone/>
            </a:pPr>
            <a:r>
              <a:rPr lang="en" sz="1800">
                <a:solidFill>
                  <a:schemeClr val="dk1"/>
                </a:solidFill>
                <a:highlight>
                  <a:srgbClr val="FFFFFF"/>
                </a:highlight>
                <a:latin typeface="Oswald"/>
                <a:ea typeface="Oswald"/>
                <a:cs typeface="Oswald"/>
                <a:sym typeface="Oswald"/>
              </a:rPr>
              <a:t>Data Sources: </a:t>
            </a:r>
            <a:endParaRPr sz="1800">
              <a:solidFill>
                <a:schemeClr val="dk1"/>
              </a:solidFill>
              <a:highlight>
                <a:srgbClr val="FFFFFF"/>
              </a:highlight>
              <a:latin typeface="Oswald"/>
              <a:ea typeface="Oswald"/>
              <a:cs typeface="Oswald"/>
              <a:sym typeface="Oswald"/>
            </a:endParaRPr>
          </a:p>
          <a:p>
            <a:pPr indent="-342900" lvl="0" marL="457200" rtl="0" algn="l">
              <a:lnSpc>
                <a:spcPct val="115000"/>
              </a:lnSpc>
              <a:spcBef>
                <a:spcPts val="1200"/>
              </a:spcBef>
              <a:spcAft>
                <a:spcPts val="0"/>
              </a:spcAft>
              <a:buClr>
                <a:schemeClr val="dk1"/>
              </a:buClr>
              <a:buSzPts val="1800"/>
              <a:buFont typeface="Oswald"/>
              <a:buChar char="●"/>
            </a:pPr>
            <a:r>
              <a:rPr lang="en" sz="1800">
                <a:solidFill>
                  <a:schemeClr val="dk1"/>
                </a:solidFill>
                <a:latin typeface="Oswald"/>
                <a:ea typeface="Oswald"/>
                <a:cs typeface="Oswald"/>
                <a:sym typeface="Oswald"/>
              </a:rPr>
              <a:t>Paris 2024 Olympic Summer Games</a:t>
            </a:r>
            <a:endParaRPr sz="1800">
              <a:solidFill>
                <a:schemeClr val="dk1"/>
              </a:solidFill>
              <a:latin typeface="Oswald"/>
              <a:ea typeface="Oswald"/>
              <a:cs typeface="Oswald"/>
              <a:sym typeface="Oswald"/>
            </a:endParaRPr>
          </a:p>
          <a:p>
            <a:pPr indent="-342900" lvl="0" marL="457200" rtl="0" algn="l">
              <a:lnSpc>
                <a:spcPct val="115000"/>
              </a:lnSpc>
              <a:spcBef>
                <a:spcPts val="0"/>
              </a:spcBef>
              <a:spcAft>
                <a:spcPts val="0"/>
              </a:spcAft>
              <a:buClr>
                <a:schemeClr val="dk1"/>
              </a:buClr>
              <a:buSzPts val="1800"/>
              <a:buFont typeface="Oswald"/>
              <a:buChar char="●"/>
            </a:pPr>
            <a:r>
              <a:rPr lang="en" sz="1800" u="sng">
                <a:solidFill>
                  <a:schemeClr val="dk1"/>
                </a:solidFill>
                <a:latin typeface="Oswald Medium"/>
                <a:ea typeface="Oswald Medium"/>
                <a:cs typeface="Oswald Medium"/>
                <a:sym typeface="Oswald Medium"/>
                <a:hlinkClick r:id="rId4">
                  <a:extLst>
                    <a:ext uri="{A12FA001-AC4F-418D-AE19-62706E023703}">
                      <ahyp:hlinkClr val="tx"/>
                    </a:ext>
                  </a:extLst>
                </a:hlinkClick>
              </a:rPr>
              <a:t>https://www.kaggle.com/datasets/piterfm/paris-2024-olympic-summer-games?resource=download</a:t>
            </a:r>
            <a:endParaRPr sz="1800">
              <a:solidFill>
                <a:schemeClr val="dk1"/>
              </a:solidFill>
              <a:latin typeface="Oswald Medium"/>
              <a:ea typeface="Oswald Medium"/>
              <a:cs typeface="Oswald Medium"/>
              <a:sym typeface="Oswald Medium"/>
            </a:endParaRPr>
          </a:p>
          <a:p>
            <a:pPr indent="-342900" lvl="0" marL="457200" rtl="0" algn="l">
              <a:lnSpc>
                <a:spcPct val="115000"/>
              </a:lnSpc>
              <a:spcBef>
                <a:spcPts val="0"/>
              </a:spcBef>
              <a:spcAft>
                <a:spcPts val="0"/>
              </a:spcAft>
              <a:buClr>
                <a:schemeClr val="dk1"/>
              </a:buClr>
              <a:buSzPts val="1800"/>
              <a:buFont typeface="Oswald"/>
              <a:buChar char="●"/>
            </a:pPr>
            <a:r>
              <a:rPr lang="en" sz="1800">
                <a:solidFill>
                  <a:schemeClr val="dk1"/>
                </a:solidFill>
                <a:latin typeface="Oswald Medium"/>
                <a:ea typeface="Oswald Medium"/>
                <a:cs typeface="Oswald Medium"/>
                <a:sym typeface="Oswald Medium"/>
              </a:rPr>
              <a:t>Olympic Summer &amp; Winter Games, 1896-2022</a:t>
            </a:r>
            <a:endParaRPr sz="1800">
              <a:solidFill>
                <a:schemeClr val="dk1"/>
              </a:solidFill>
              <a:latin typeface="Oswald Medium"/>
              <a:ea typeface="Oswald Medium"/>
              <a:cs typeface="Oswald Medium"/>
              <a:sym typeface="Oswald Medium"/>
            </a:endParaRPr>
          </a:p>
          <a:p>
            <a:pPr indent="-342900" lvl="0" marL="457200" rtl="0" algn="l">
              <a:lnSpc>
                <a:spcPct val="115000"/>
              </a:lnSpc>
              <a:spcBef>
                <a:spcPts val="0"/>
              </a:spcBef>
              <a:spcAft>
                <a:spcPts val="0"/>
              </a:spcAft>
              <a:buClr>
                <a:schemeClr val="dk1"/>
              </a:buClr>
              <a:buSzPts val="1800"/>
              <a:buFont typeface="Oswald"/>
              <a:buChar char="●"/>
            </a:pPr>
            <a:r>
              <a:rPr lang="en" sz="1800" u="sng">
                <a:solidFill>
                  <a:schemeClr val="dk1"/>
                </a:solidFill>
                <a:latin typeface="Oswald Medium"/>
                <a:ea typeface="Oswald Medium"/>
                <a:cs typeface="Oswald Medium"/>
                <a:sym typeface="Oswald Medium"/>
                <a:hlinkClick r:id="rId5">
                  <a:extLst>
                    <a:ext uri="{A12FA001-AC4F-418D-AE19-62706E023703}">
                      <ahyp:hlinkClr val="tx"/>
                    </a:ext>
                  </a:extLst>
                </a:hlinkClick>
              </a:rPr>
              <a:t>https://www.kaggle.com/datasets/piterfm/olympic-games-medals-19862018?select=olympic_medals.csv</a:t>
            </a:r>
            <a:r>
              <a:rPr lang="en" sz="1800">
                <a:solidFill>
                  <a:schemeClr val="dk1"/>
                </a:solidFill>
                <a:latin typeface="Oswald Medium"/>
                <a:ea typeface="Oswald Medium"/>
                <a:cs typeface="Oswald Medium"/>
                <a:sym typeface="Oswald Medium"/>
              </a:rPr>
              <a:t> </a:t>
            </a:r>
            <a:endParaRPr sz="1800">
              <a:solidFill>
                <a:schemeClr val="dk1"/>
              </a:solidFill>
              <a:latin typeface="Oswald Medium"/>
              <a:ea typeface="Oswald Medium"/>
              <a:cs typeface="Oswald Medium"/>
              <a:sym typeface="Oswald Medium"/>
            </a:endParaRPr>
          </a:p>
          <a:p>
            <a:pPr indent="0" lvl="0" marL="457200" rtl="0" algn="l">
              <a:lnSpc>
                <a:spcPct val="115000"/>
              </a:lnSpc>
              <a:spcBef>
                <a:spcPts val="1200"/>
              </a:spcBef>
              <a:spcAft>
                <a:spcPts val="1200"/>
              </a:spcAft>
              <a:buNone/>
            </a:pPr>
            <a:r>
              <a:t/>
            </a:r>
            <a:endParaRPr sz="1800">
              <a:solidFill>
                <a:schemeClr val="dk1"/>
              </a:solidFill>
              <a:latin typeface="Oswald Medium"/>
              <a:ea typeface="Oswald Medium"/>
              <a:cs typeface="Oswald Medium"/>
              <a:sym typeface="Oswal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nvSpPr>
        <p:spPr>
          <a:xfrm>
            <a:off x="0" y="0"/>
            <a:ext cx="30000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CF050"/>
              </a:solidFill>
            </a:endParaRPr>
          </a:p>
        </p:txBody>
      </p:sp>
      <p:pic>
        <p:nvPicPr>
          <p:cNvPr id="87" name="Google Shape;87;p17"/>
          <p:cNvPicPr preferRelativeResize="0"/>
          <p:nvPr/>
        </p:nvPicPr>
        <p:blipFill>
          <a:blip r:embed="rId3">
            <a:alphaModFix/>
          </a:blip>
          <a:stretch>
            <a:fillRect/>
          </a:stretch>
        </p:blipFill>
        <p:spPr>
          <a:xfrm>
            <a:off x="0" y="0"/>
            <a:ext cx="9144000" cy="5067300"/>
          </a:xfrm>
          <a:prstGeom prst="rect">
            <a:avLst/>
          </a:prstGeom>
          <a:noFill/>
          <a:ln>
            <a:noFill/>
          </a:ln>
        </p:spPr>
      </p:pic>
      <p:sp>
        <p:nvSpPr>
          <p:cNvPr id="88" name="Google Shape;88;p17"/>
          <p:cNvSpPr txBox="1"/>
          <p:nvPr/>
        </p:nvSpPr>
        <p:spPr>
          <a:xfrm>
            <a:off x="1038850" y="306525"/>
            <a:ext cx="6759600" cy="642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Data Cleaning/Data </a:t>
            </a:r>
            <a:r>
              <a:rPr lang="en" sz="3000">
                <a:solidFill>
                  <a:schemeClr val="dk1"/>
                </a:solidFill>
                <a:latin typeface="Oswald"/>
                <a:ea typeface="Oswald"/>
                <a:cs typeface="Oswald"/>
                <a:sym typeface="Oswald"/>
              </a:rPr>
              <a:t>Limitations</a:t>
            </a:r>
            <a:endParaRPr sz="3200">
              <a:solidFill>
                <a:schemeClr val="dk1"/>
              </a:solidFill>
              <a:latin typeface="Oswald Medium"/>
              <a:ea typeface="Oswald Medium"/>
              <a:cs typeface="Oswald Medium"/>
              <a:sym typeface="Oswald Medium"/>
            </a:endParaRPr>
          </a:p>
        </p:txBody>
      </p:sp>
      <p:sp>
        <p:nvSpPr>
          <p:cNvPr id="89" name="Google Shape;89;p17"/>
          <p:cNvSpPr txBox="1"/>
          <p:nvPr/>
        </p:nvSpPr>
        <p:spPr>
          <a:xfrm>
            <a:off x="1038825" y="1169425"/>
            <a:ext cx="6759600" cy="3333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Oswald"/>
                <a:ea typeface="Oswald"/>
                <a:cs typeface="Oswald"/>
                <a:sym typeface="Oswald"/>
              </a:rPr>
              <a:t>Data Cleaning:</a:t>
            </a:r>
            <a:endParaRPr sz="1800">
              <a:solidFill>
                <a:schemeClr val="dk1"/>
              </a:solidFill>
              <a:latin typeface="Oswald"/>
              <a:ea typeface="Oswald"/>
              <a:cs typeface="Oswald"/>
              <a:sym typeface="Oswald"/>
            </a:endParaRPr>
          </a:p>
          <a:p>
            <a:pPr indent="-342900" lvl="0" marL="457200" rtl="0" algn="l">
              <a:lnSpc>
                <a:spcPct val="115000"/>
              </a:lnSpc>
              <a:spcBef>
                <a:spcPts val="1200"/>
              </a:spcBef>
              <a:spcAft>
                <a:spcPts val="0"/>
              </a:spcAft>
              <a:buClr>
                <a:schemeClr val="dk1"/>
              </a:buClr>
              <a:buSzPts val="1800"/>
              <a:buFont typeface="Oswald"/>
              <a:buChar char="●"/>
            </a:pPr>
            <a:r>
              <a:rPr lang="en" sz="1800">
                <a:solidFill>
                  <a:schemeClr val="dk1"/>
                </a:solidFill>
                <a:latin typeface="Oswald"/>
                <a:ea typeface="Oswald"/>
                <a:cs typeface="Oswald"/>
                <a:sym typeface="Oswald"/>
              </a:rPr>
              <a:t>Python: </a:t>
            </a:r>
            <a:r>
              <a:rPr lang="en" sz="1800">
                <a:solidFill>
                  <a:schemeClr val="dk1"/>
                </a:solidFill>
                <a:latin typeface="Oswald"/>
                <a:ea typeface="Oswald"/>
                <a:cs typeface="Oswald"/>
                <a:sym typeface="Oswald"/>
              </a:rPr>
              <a:t>Pandas</a:t>
            </a:r>
            <a:r>
              <a:rPr lang="en" sz="1800">
                <a:solidFill>
                  <a:schemeClr val="dk1"/>
                </a:solidFill>
                <a:latin typeface="Oswald"/>
                <a:ea typeface="Oswald"/>
                <a:cs typeface="Oswald"/>
                <a:sym typeface="Oswald"/>
              </a:rPr>
              <a:t>, Janitor</a:t>
            </a:r>
            <a:endParaRPr sz="1800">
              <a:solidFill>
                <a:schemeClr val="dk1"/>
              </a:solidFill>
              <a:latin typeface="Oswald"/>
              <a:ea typeface="Oswald"/>
              <a:cs typeface="Oswald"/>
              <a:sym typeface="Oswald"/>
            </a:endParaRPr>
          </a:p>
          <a:p>
            <a:pPr indent="-342900" lvl="0" marL="457200" rtl="0" algn="l">
              <a:lnSpc>
                <a:spcPct val="115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Janitor Functionalities: clean_names, drop_duplicates, fillna, remove columns, rename columns</a:t>
            </a:r>
            <a:endParaRPr sz="1800">
              <a:solidFill>
                <a:schemeClr val="dk1"/>
              </a:solidFill>
              <a:latin typeface="Oswald"/>
              <a:ea typeface="Oswald"/>
              <a:cs typeface="Oswald"/>
              <a:sym typeface="Oswald"/>
            </a:endParaRPr>
          </a:p>
          <a:p>
            <a:pPr indent="-342900" lvl="0" marL="457200" rtl="0" algn="l">
              <a:lnSpc>
                <a:spcPct val="115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Function datetime.timedelta to calculate interval time for races</a:t>
            </a:r>
            <a:endParaRPr sz="1800">
              <a:solidFill>
                <a:schemeClr val="dk1"/>
              </a:solidFill>
              <a:latin typeface="Oswald"/>
              <a:ea typeface="Oswald"/>
              <a:cs typeface="Oswald"/>
              <a:sym typeface="Oswald"/>
            </a:endParaRPr>
          </a:p>
          <a:p>
            <a:pPr indent="0" lvl="0" marL="0" rtl="0" algn="l">
              <a:lnSpc>
                <a:spcPct val="115000"/>
              </a:lnSpc>
              <a:spcBef>
                <a:spcPts val="1200"/>
              </a:spcBef>
              <a:spcAft>
                <a:spcPts val="0"/>
              </a:spcAft>
              <a:buNone/>
            </a:pPr>
            <a:r>
              <a:rPr lang="en" sz="1800">
                <a:solidFill>
                  <a:schemeClr val="dk1"/>
                </a:solidFill>
                <a:latin typeface="Oswald"/>
                <a:ea typeface="Oswald"/>
                <a:cs typeface="Oswald"/>
                <a:sym typeface="Oswald"/>
              </a:rPr>
              <a:t>Data Limitations:</a:t>
            </a:r>
            <a:endParaRPr sz="1800">
              <a:solidFill>
                <a:schemeClr val="dk1"/>
              </a:solidFill>
              <a:latin typeface="Oswald"/>
              <a:ea typeface="Oswald"/>
              <a:cs typeface="Oswald"/>
              <a:sym typeface="Oswald"/>
            </a:endParaRPr>
          </a:p>
          <a:p>
            <a:pPr indent="-342900" lvl="0" marL="457200" rtl="0" algn="l">
              <a:lnSpc>
                <a:spcPct val="115000"/>
              </a:lnSpc>
              <a:spcBef>
                <a:spcPts val="1200"/>
              </a:spcBef>
              <a:spcAft>
                <a:spcPts val="0"/>
              </a:spcAft>
              <a:buClr>
                <a:schemeClr val="dk1"/>
              </a:buClr>
              <a:buSzPts val="1800"/>
              <a:buFont typeface="Oswald"/>
              <a:buChar char="●"/>
            </a:pPr>
            <a:r>
              <a:rPr lang="en" sz="1800">
                <a:solidFill>
                  <a:schemeClr val="dk1"/>
                </a:solidFill>
                <a:latin typeface="Oswald"/>
                <a:ea typeface="Oswald"/>
                <a:cs typeface="Oswald"/>
                <a:sym typeface="Oswald"/>
              </a:rPr>
              <a:t>Historical recordings have estimations for some events </a:t>
            </a:r>
            <a:endParaRPr sz="1800">
              <a:solidFill>
                <a:schemeClr val="dk1"/>
              </a:solidFill>
              <a:latin typeface="Oswald"/>
              <a:ea typeface="Oswald"/>
              <a:cs typeface="Oswald"/>
              <a:sym typeface="Oswald"/>
            </a:endParaRPr>
          </a:p>
          <a:p>
            <a:pPr indent="-342900" lvl="0" marL="457200" rtl="0" algn="l">
              <a:lnSpc>
                <a:spcPct val="115000"/>
              </a:lnSpc>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Not all of our events date back to 1896</a:t>
            </a:r>
            <a:endParaRPr sz="1800">
              <a:solidFill>
                <a:schemeClr val="dk1"/>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0" y="0"/>
            <a:ext cx="9144000" cy="5067300"/>
          </a:xfrm>
          <a:prstGeom prst="rect">
            <a:avLst/>
          </a:prstGeom>
          <a:noFill/>
          <a:ln>
            <a:noFill/>
          </a:ln>
        </p:spPr>
      </p:pic>
      <p:sp>
        <p:nvSpPr>
          <p:cNvPr id="95" name="Google Shape;95;p18"/>
          <p:cNvSpPr txBox="1"/>
          <p:nvPr/>
        </p:nvSpPr>
        <p:spPr>
          <a:xfrm>
            <a:off x="1192200" y="231275"/>
            <a:ext cx="6759600" cy="642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ERD for our database</a:t>
            </a:r>
            <a:endParaRPr sz="3200">
              <a:solidFill>
                <a:schemeClr val="dk1"/>
              </a:solidFill>
              <a:latin typeface="Oswald Medium"/>
              <a:ea typeface="Oswald Medium"/>
              <a:cs typeface="Oswald Medium"/>
              <a:sym typeface="Oswald Medium"/>
            </a:endParaRPr>
          </a:p>
        </p:txBody>
      </p:sp>
      <p:pic>
        <p:nvPicPr>
          <p:cNvPr id="96" name="Google Shape;96;p18"/>
          <p:cNvPicPr preferRelativeResize="0"/>
          <p:nvPr/>
        </p:nvPicPr>
        <p:blipFill>
          <a:blip r:embed="rId4">
            <a:alphaModFix/>
          </a:blip>
          <a:stretch>
            <a:fillRect/>
          </a:stretch>
        </p:blipFill>
        <p:spPr>
          <a:xfrm>
            <a:off x="2392323" y="1094975"/>
            <a:ext cx="4085000" cy="3689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02" name="Google Shape;102;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03" name="Google Shape;103;p19"/>
          <p:cNvPicPr preferRelativeResize="0"/>
          <p:nvPr/>
        </p:nvPicPr>
        <p:blipFill>
          <a:blip r:embed="rId3">
            <a:alphaModFix/>
          </a:blip>
          <a:stretch>
            <a:fillRect/>
          </a:stretch>
        </p:blipFill>
        <p:spPr>
          <a:xfrm>
            <a:off x="0" y="0"/>
            <a:ext cx="9144000" cy="5067300"/>
          </a:xfrm>
          <a:prstGeom prst="rect">
            <a:avLst/>
          </a:prstGeom>
          <a:noFill/>
          <a:ln>
            <a:noFill/>
          </a:ln>
        </p:spPr>
      </p:pic>
      <p:sp>
        <p:nvSpPr>
          <p:cNvPr id="104" name="Google Shape;104;p19"/>
          <p:cNvSpPr txBox="1"/>
          <p:nvPr/>
        </p:nvSpPr>
        <p:spPr>
          <a:xfrm>
            <a:off x="792550" y="1140300"/>
            <a:ext cx="7125000" cy="3146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1"/>
                </a:solidFill>
              </a:rPr>
              <a:t>Here is a look at our database.</a:t>
            </a:r>
            <a:endParaRPr sz="2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blip>
          <a:stretch>
            <a:fillRect/>
          </a:stretch>
        </p:blipFill>
        <p:spPr>
          <a:xfrm>
            <a:off x="0" y="0"/>
            <a:ext cx="9144000" cy="5067300"/>
          </a:xfrm>
          <a:prstGeom prst="rect">
            <a:avLst/>
          </a:prstGeom>
          <a:noFill/>
          <a:ln>
            <a:noFill/>
          </a:ln>
        </p:spPr>
      </p:pic>
      <p:sp>
        <p:nvSpPr>
          <p:cNvPr id="110" name="Google Shape;110;p20"/>
          <p:cNvSpPr txBox="1"/>
          <p:nvPr>
            <p:ph type="ctrTitle"/>
          </p:nvPr>
        </p:nvSpPr>
        <p:spPr>
          <a:xfrm>
            <a:off x="511500" y="196400"/>
            <a:ext cx="8121000" cy="884400"/>
          </a:xfrm>
          <a:prstGeom prst="rect">
            <a:avLst/>
          </a:prstGeom>
          <a:solidFill>
            <a:schemeClr val="lt1"/>
          </a:solidFill>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None/>
            </a:pPr>
            <a:r>
              <a:rPr lang="en" sz="4000">
                <a:latin typeface="Oswald Medium"/>
                <a:ea typeface="Oswald Medium"/>
                <a:cs typeface="Oswald Medium"/>
                <a:sym typeface="Oswald Medium"/>
              </a:rPr>
              <a:t>Events</a:t>
            </a:r>
            <a:r>
              <a:rPr lang="en" sz="4000"/>
              <a:t> </a:t>
            </a:r>
            <a:r>
              <a:rPr lang="en" sz="4000">
                <a:latin typeface="Oswald Medium"/>
                <a:ea typeface="Oswald Medium"/>
                <a:cs typeface="Oswald Medium"/>
                <a:sym typeface="Oswald Medium"/>
              </a:rPr>
              <a:t>We Chose</a:t>
            </a:r>
            <a:r>
              <a:rPr lang="en" sz="4000">
                <a:solidFill>
                  <a:srgbClr val="FCF050"/>
                </a:solidFill>
                <a:latin typeface="Oswald Medium"/>
                <a:ea typeface="Oswald Medium"/>
                <a:cs typeface="Oswald Medium"/>
                <a:sym typeface="Oswald Medium"/>
              </a:rPr>
              <a:t> </a:t>
            </a:r>
            <a:endParaRPr sz="4000">
              <a:solidFill>
                <a:srgbClr val="FCF050"/>
              </a:solidFill>
              <a:latin typeface="Oswald Medium"/>
              <a:ea typeface="Oswald Medium"/>
              <a:cs typeface="Oswald Medium"/>
              <a:sym typeface="Oswald Medium"/>
            </a:endParaRPr>
          </a:p>
        </p:txBody>
      </p:sp>
      <p:sp>
        <p:nvSpPr>
          <p:cNvPr id="111" name="Google Shape;111;p20"/>
          <p:cNvSpPr txBox="1"/>
          <p:nvPr/>
        </p:nvSpPr>
        <p:spPr>
          <a:xfrm>
            <a:off x="4627350" y="2511588"/>
            <a:ext cx="4322400" cy="600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700">
                <a:solidFill>
                  <a:schemeClr val="dk1"/>
                </a:solidFill>
                <a:latin typeface="Oswald Medium"/>
                <a:ea typeface="Oswald Medium"/>
                <a:cs typeface="Oswald Medium"/>
                <a:sym typeface="Oswald Medium"/>
              </a:rPr>
              <a:t>4</a:t>
            </a:r>
            <a:r>
              <a:rPr lang="en" sz="2600">
                <a:solidFill>
                  <a:schemeClr val="dk1"/>
                </a:solidFill>
                <a:latin typeface="Oswald Medium"/>
                <a:ea typeface="Oswald Medium"/>
                <a:cs typeface="Oswald Medium"/>
                <a:sym typeface="Oswald Medium"/>
              </a:rPr>
              <a:t>x100m Freestyle Relay Women</a:t>
            </a:r>
            <a:r>
              <a:rPr lang="en" sz="2700">
                <a:solidFill>
                  <a:schemeClr val="dk1"/>
                </a:solidFill>
                <a:latin typeface="Oswald Medium"/>
                <a:ea typeface="Oswald Medium"/>
                <a:cs typeface="Oswald Medium"/>
                <a:sym typeface="Oswald Medium"/>
              </a:rPr>
              <a:t> </a:t>
            </a:r>
            <a:endParaRPr sz="2700">
              <a:solidFill>
                <a:schemeClr val="dk1"/>
              </a:solidFill>
              <a:latin typeface="Oswald Medium"/>
              <a:ea typeface="Oswald Medium"/>
              <a:cs typeface="Oswald Medium"/>
              <a:sym typeface="Oswald Medium"/>
            </a:endParaRPr>
          </a:p>
        </p:txBody>
      </p:sp>
      <p:sp>
        <p:nvSpPr>
          <p:cNvPr id="112" name="Google Shape;112;p20"/>
          <p:cNvSpPr txBox="1"/>
          <p:nvPr/>
        </p:nvSpPr>
        <p:spPr>
          <a:xfrm>
            <a:off x="4627350" y="3224075"/>
            <a:ext cx="4322400" cy="585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600">
                <a:solidFill>
                  <a:schemeClr val="dk1"/>
                </a:solidFill>
                <a:latin typeface="Oswald Medium"/>
                <a:ea typeface="Oswald Medium"/>
                <a:cs typeface="Oswald Medium"/>
                <a:sym typeface="Oswald Medium"/>
              </a:rPr>
              <a:t>4x200m Freestyle Relay Men</a:t>
            </a:r>
            <a:endParaRPr sz="2600">
              <a:solidFill>
                <a:schemeClr val="dk1"/>
              </a:solidFill>
              <a:latin typeface="Oswald Medium"/>
              <a:ea typeface="Oswald Medium"/>
              <a:cs typeface="Oswald Medium"/>
              <a:sym typeface="Oswald Medium"/>
            </a:endParaRPr>
          </a:p>
        </p:txBody>
      </p:sp>
      <p:sp>
        <p:nvSpPr>
          <p:cNvPr id="113" name="Google Shape;113;p20"/>
          <p:cNvSpPr txBox="1"/>
          <p:nvPr/>
        </p:nvSpPr>
        <p:spPr>
          <a:xfrm>
            <a:off x="4627350" y="3959175"/>
            <a:ext cx="4322400" cy="585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600">
                <a:solidFill>
                  <a:schemeClr val="dk1"/>
                </a:solidFill>
                <a:latin typeface="Oswald Medium"/>
                <a:ea typeface="Oswald Medium"/>
                <a:cs typeface="Oswald Medium"/>
                <a:sym typeface="Oswald Medium"/>
              </a:rPr>
              <a:t>4x200m Freestyle Relay Women</a:t>
            </a:r>
            <a:endParaRPr sz="2600">
              <a:solidFill>
                <a:schemeClr val="dk1"/>
              </a:solidFill>
              <a:latin typeface="Oswald Medium"/>
              <a:ea typeface="Oswald Medium"/>
              <a:cs typeface="Oswald Medium"/>
              <a:sym typeface="Oswald Medium"/>
            </a:endParaRPr>
          </a:p>
        </p:txBody>
      </p:sp>
      <p:sp>
        <p:nvSpPr>
          <p:cNvPr id="114" name="Google Shape;114;p20"/>
          <p:cNvSpPr txBox="1"/>
          <p:nvPr/>
        </p:nvSpPr>
        <p:spPr>
          <a:xfrm>
            <a:off x="4627350" y="1814400"/>
            <a:ext cx="4322400" cy="585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500">
                <a:solidFill>
                  <a:schemeClr val="dk1"/>
                </a:solidFill>
                <a:latin typeface="Oswald Medium"/>
                <a:ea typeface="Oswald Medium"/>
                <a:cs typeface="Oswald Medium"/>
                <a:sym typeface="Oswald Medium"/>
              </a:rPr>
              <a:t>4x100m</a:t>
            </a:r>
            <a:r>
              <a:rPr lang="en" sz="2600">
                <a:solidFill>
                  <a:schemeClr val="dk1"/>
                </a:solidFill>
                <a:latin typeface="Oswald Medium"/>
                <a:ea typeface="Oswald Medium"/>
                <a:cs typeface="Oswald Medium"/>
                <a:sym typeface="Oswald Medium"/>
              </a:rPr>
              <a:t> Freestyle Relay Men</a:t>
            </a:r>
            <a:endParaRPr sz="2600">
              <a:solidFill>
                <a:schemeClr val="dk1"/>
              </a:solidFill>
              <a:latin typeface="Oswald Medium"/>
              <a:ea typeface="Oswald Medium"/>
              <a:cs typeface="Oswald Medium"/>
              <a:sym typeface="Oswald Medium"/>
            </a:endParaRPr>
          </a:p>
        </p:txBody>
      </p:sp>
      <p:sp>
        <p:nvSpPr>
          <p:cNvPr id="115" name="Google Shape;115;p20"/>
          <p:cNvSpPr txBox="1"/>
          <p:nvPr/>
        </p:nvSpPr>
        <p:spPr>
          <a:xfrm>
            <a:off x="399925" y="3959175"/>
            <a:ext cx="3103800" cy="585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600">
                <a:solidFill>
                  <a:schemeClr val="dk1"/>
                </a:solidFill>
                <a:latin typeface="Oswald Medium"/>
                <a:ea typeface="Oswald Medium"/>
                <a:cs typeface="Oswald Medium"/>
                <a:sym typeface="Oswald Medium"/>
              </a:rPr>
              <a:t>4x400m Relay Women</a:t>
            </a:r>
            <a:endParaRPr sz="2600">
              <a:solidFill>
                <a:schemeClr val="dk1"/>
              </a:solidFill>
              <a:latin typeface="Oswald Medium"/>
              <a:ea typeface="Oswald Medium"/>
              <a:cs typeface="Oswald Medium"/>
              <a:sym typeface="Oswald Medium"/>
            </a:endParaRPr>
          </a:p>
        </p:txBody>
      </p:sp>
      <p:sp>
        <p:nvSpPr>
          <p:cNvPr id="116" name="Google Shape;116;p20"/>
          <p:cNvSpPr txBox="1"/>
          <p:nvPr/>
        </p:nvSpPr>
        <p:spPr>
          <a:xfrm>
            <a:off x="399926" y="3227438"/>
            <a:ext cx="3103800" cy="585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600">
                <a:solidFill>
                  <a:schemeClr val="dk1"/>
                </a:solidFill>
                <a:latin typeface="Oswald Medium"/>
                <a:ea typeface="Oswald Medium"/>
                <a:cs typeface="Oswald Medium"/>
                <a:sym typeface="Oswald Medium"/>
              </a:rPr>
              <a:t>4x400m Relay Men</a:t>
            </a:r>
            <a:endParaRPr sz="2600">
              <a:solidFill>
                <a:schemeClr val="dk1"/>
              </a:solidFill>
              <a:latin typeface="Oswald Medium"/>
              <a:ea typeface="Oswald Medium"/>
              <a:cs typeface="Oswald Medium"/>
              <a:sym typeface="Oswald Medium"/>
            </a:endParaRPr>
          </a:p>
        </p:txBody>
      </p:sp>
      <p:sp>
        <p:nvSpPr>
          <p:cNvPr id="117" name="Google Shape;117;p20"/>
          <p:cNvSpPr txBox="1"/>
          <p:nvPr/>
        </p:nvSpPr>
        <p:spPr>
          <a:xfrm>
            <a:off x="399925" y="2495700"/>
            <a:ext cx="3103800" cy="585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600">
                <a:solidFill>
                  <a:schemeClr val="dk1"/>
                </a:solidFill>
                <a:latin typeface="Oswald Medium"/>
                <a:ea typeface="Oswald Medium"/>
                <a:cs typeface="Oswald Medium"/>
                <a:sym typeface="Oswald Medium"/>
              </a:rPr>
              <a:t>4x100m Relay Women</a:t>
            </a:r>
            <a:endParaRPr sz="2600">
              <a:solidFill>
                <a:schemeClr val="dk1"/>
              </a:solidFill>
              <a:latin typeface="Oswald Medium"/>
              <a:ea typeface="Oswald Medium"/>
              <a:cs typeface="Oswald Medium"/>
              <a:sym typeface="Oswald Medium"/>
            </a:endParaRPr>
          </a:p>
        </p:txBody>
      </p:sp>
      <p:sp>
        <p:nvSpPr>
          <p:cNvPr id="118" name="Google Shape;118;p20"/>
          <p:cNvSpPr txBox="1"/>
          <p:nvPr/>
        </p:nvSpPr>
        <p:spPr>
          <a:xfrm>
            <a:off x="399926" y="1814325"/>
            <a:ext cx="3103800" cy="5694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500">
                <a:solidFill>
                  <a:schemeClr val="dk1"/>
                </a:solidFill>
                <a:latin typeface="Oswald Medium"/>
                <a:ea typeface="Oswald Medium"/>
                <a:cs typeface="Oswald Medium"/>
                <a:sym typeface="Oswald Medium"/>
              </a:rPr>
              <a:t>4x100m Relay Men</a:t>
            </a:r>
            <a:endParaRPr sz="2500">
              <a:solidFill>
                <a:schemeClr val="dk1"/>
              </a:solidFill>
              <a:latin typeface="Oswald Medium"/>
              <a:ea typeface="Oswald Medium"/>
              <a:cs typeface="Oswald Medium"/>
              <a:sym typeface="Oswald Medium"/>
            </a:endParaRPr>
          </a:p>
        </p:txBody>
      </p:sp>
      <p:sp>
        <p:nvSpPr>
          <p:cNvPr id="119" name="Google Shape;119;p20"/>
          <p:cNvSpPr txBox="1"/>
          <p:nvPr/>
        </p:nvSpPr>
        <p:spPr>
          <a:xfrm>
            <a:off x="399926" y="1159000"/>
            <a:ext cx="3103800" cy="585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600">
                <a:solidFill>
                  <a:schemeClr val="dk1"/>
                </a:solidFill>
                <a:latin typeface="Oswald Medium"/>
                <a:ea typeface="Oswald Medium"/>
                <a:cs typeface="Oswald Medium"/>
                <a:sym typeface="Oswald Medium"/>
              </a:rPr>
              <a:t>Track</a:t>
            </a:r>
            <a:endParaRPr sz="2600">
              <a:solidFill>
                <a:schemeClr val="dk1"/>
              </a:solidFill>
              <a:latin typeface="Oswald Medium"/>
              <a:ea typeface="Oswald Medium"/>
              <a:cs typeface="Oswald Medium"/>
              <a:sym typeface="Oswald Medium"/>
            </a:endParaRPr>
          </a:p>
        </p:txBody>
      </p:sp>
      <p:sp>
        <p:nvSpPr>
          <p:cNvPr id="120" name="Google Shape;120;p20"/>
          <p:cNvSpPr txBox="1"/>
          <p:nvPr/>
        </p:nvSpPr>
        <p:spPr>
          <a:xfrm>
            <a:off x="4627350" y="1155100"/>
            <a:ext cx="4322400" cy="585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2600">
                <a:solidFill>
                  <a:schemeClr val="dk1"/>
                </a:solidFill>
                <a:latin typeface="Oswald Medium"/>
                <a:ea typeface="Oswald Medium"/>
                <a:cs typeface="Oswald Medium"/>
                <a:sym typeface="Oswald Medium"/>
              </a:rPr>
              <a:t>Swimming</a:t>
            </a:r>
            <a:endParaRPr sz="2600">
              <a:solidFill>
                <a:schemeClr val="dk1"/>
              </a:solidFill>
              <a:latin typeface="Oswald Medium"/>
              <a:ea typeface="Oswald Medium"/>
              <a:cs typeface="Oswald Medium"/>
              <a:sym typeface="Oswal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0" y="0"/>
            <a:ext cx="9144000" cy="5067300"/>
          </a:xfrm>
          <a:prstGeom prst="rect">
            <a:avLst/>
          </a:prstGeom>
          <a:noFill/>
          <a:ln>
            <a:noFill/>
          </a:ln>
        </p:spPr>
      </p:pic>
      <p:sp>
        <p:nvSpPr>
          <p:cNvPr id="126" name="Google Shape;126;p21"/>
          <p:cNvSpPr txBox="1"/>
          <p:nvPr/>
        </p:nvSpPr>
        <p:spPr>
          <a:xfrm>
            <a:off x="1925250" y="0"/>
            <a:ext cx="5293500" cy="7866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4000">
                <a:solidFill>
                  <a:schemeClr val="dk1"/>
                </a:solidFill>
                <a:latin typeface="Oswald Medium"/>
                <a:ea typeface="Oswald Medium"/>
                <a:cs typeface="Oswald Medium"/>
                <a:sym typeface="Oswald Medium"/>
              </a:rPr>
              <a:t>All Medals for Chosen Events</a:t>
            </a:r>
            <a:endParaRPr sz="4000">
              <a:solidFill>
                <a:schemeClr val="dk1"/>
              </a:solidFill>
              <a:latin typeface="Oswald Medium"/>
              <a:ea typeface="Oswald Medium"/>
              <a:cs typeface="Oswald Medium"/>
              <a:sym typeface="Oswald Medium"/>
            </a:endParaRPr>
          </a:p>
        </p:txBody>
      </p:sp>
      <p:pic>
        <p:nvPicPr>
          <p:cNvPr id="127" name="Google Shape;127;p21"/>
          <p:cNvPicPr preferRelativeResize="0"/>
          <p:nvPr/>
        </p:nvPicPr>
        <p:blipFill>
          <a:blip r:embed="rId4">
            <a:alphaModFix/>
          </a:blip>
          <a:stretch>
            <a:fillRect/>
          </a:stretch>
        </p:blipFill>
        <p:spPr>
          <a:xfrm>
            <a:off x="104550" y="901200"/>
            <a:ext cx="8570925" cy="3787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FDEF5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